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1"/>
  </p:notesMasterIdLst>
  <p:sldIdLst>
    <p:sldId id="256" r:id="rId2"/>
    <p:sldId id="257" r:id="rId3"/>
    <p:sldId id="356" r:id="rId4"/>
    <p:sldId id="281" r:id="rId5"/>
    <p:sldId id="357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1" r:id="rId24"/>
    <p:sldId id="302" r:id="rId25"/>
    <p:sldId id="303" r:id="rId26"/>
    <p:sldId id="304" r:id="rId27"/>
    <p:sldId id="358" r:id="rId28"/>
    <p:sldId id="305" r:id="rId29"/>
    <p:sldId id="306" r:id="rId30"/>
    <p:sldId id="307" r:id="rId31"/>
    <p:sldId id="308" r:id="rId32"/>
    <p:sldId id="309" r:id="rId33"/>
    <p:sldId id="316" r:id="rId34"/>
    <p:sldId id="359" r:id="rId35"/>
    <p:sldId id="360" r:id="rId36"/>
    <p:sldId id="361" r:id="rId37"/>
    <p:sldId id="362" r:id="rId38"/>
    <p:sldId id="363" r:id="rId39"/>
    <p:sldId id="364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6FD61A-1C94-40C9-BF45-8501CA0F3686}">
  <a:tblStyle styleId="{636FD61A-1C94-40C9-BF45-8501CA0F3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4" autoAdjust="0"/>
    <p:restoredTop sz="92688" autoAdjust="0"/>
  </p:normalViewPr>
  <p:slideViewPr>
    <p:cSldViewPr snapToGrid="0">
      <p:cViewPr varScale="1">
        <p:scale>
          <a:sx n="118" d="100"/>
          <a:sy n="118" d="100"/>
        </p:scale>
        <p:origin x="88" y="1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b49eda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b49eda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8a1cdddc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8a1cdddc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8a1cdddc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8a1cdddc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8a1cdddc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8a1cdddc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8a1cddd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8a1cddd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Osservando il grafico si nota che ci sono dei picchi, ovvero il numero delle cc cresce e poi decresce. Questo significa che in corrispondenza di quel range di iterazioni sono prima comparse le sfumature di una componente che vanno a formare una vena e poi con l’aumentare della coordinata di fine queste si sono connesse formando un'unica componente che rappresenta la sezione della vena.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8a1cdddc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8a1cdddc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E’ stato sperimentato che scegliendo il valore di fine ottimo come la media degli indici corrispondenti ai primi due picchi si riesce a caratterizzare bene la vena principale profonda che è l'obiettivo di questa fase.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8a1cdddc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8a1cdddc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Dal grafico vediamo come i livelli di fine binarizzazione calcolati abbiano una grande varianza in funzione dei piani, per questo è stato deciso di applicare un operatore di smoothing al vettore dei livelli di fine. Così facendo eliminiamo gli outlier e manteniamo l’andamento della vena lungo Z.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8a1cdd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8a1cdd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8a1cddd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8a1cddd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8a1cdddc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8a1cdddc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8a1cdddc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8a1cdddc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947e5839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947e5839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8a1cdddc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8a1cdddc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8a1cdddc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8a1cdddc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8a1cddd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8a1cddd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9715770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9715770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>
          <a:extLst>
            <a:ext uri="{FF2B5EF4-FFF2-40B4-BE49-F238E27FC236}">
              <a16:creationId xmlns:a16="http://schemas.microsoft.com/office/drawing/2014/main" id="{BF94FEDB-2A0E-3BF9-E719-C82D6E96B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>
            <a:extLst>
              <a:ext uri="{FF2B5EF4-FFF2-40B4-BE49-F238E27FC236}">
                <a16:creationId xmlns:a16="http://schemas.microsoft.com/office/drawing/2014/main" id="{E4CC5164-C88E-B439-3C78-1293EA5689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>
            <a:extLst>
              <a:ext uri="{FF2B5EF4-FFF2-40B4-BE49-F238E27FC236}">
                <a16:creationId xmlns:a16="http://schemas.microsoft.com/office/drawing/2014/main" id="{EC7B2C32-5025-B492-4BC1-F69B65B1A2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051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8a6c9c3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8a6c9c3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8a6c9c3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8a6c9c3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A6BA49C1-372F-58BC-F914-C1004989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055787BF-F8FD-FC55-3F66-181791458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1BD181E5-4866-0374-EFE3-B80134008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80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8a6c9c3f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8a6c9c3f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8a6c9c3f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8a6c9c3f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8a6c9c3f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8a6c9c3f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5D6A3677-617F-F54B-CCD2-075575BD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8453B870-CD29-B47F-12C9-B36A25CB0D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E12EFDEF-3560-E807-27A6-D3D03AB167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752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931C9169-E365-BB00-6205-24695822A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A328227D-B0A7-86B9-85CF-14026D6B6D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DBC536DA-7F30-F8F1-F93A-34B48300A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24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CD9CF3C8-63AF-6059-F957-61B02CD57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3D18A85A-962C-31C9-DD9A-E0EBF91606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16EB005F-D12C-A0C2-3860-7EF96660DF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464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9F45FB4C-9F7B-5151-94D1-96FECAFB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28CAEB95-E2CB-F865-19CE-1095FF466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2920E15C-DF08-F2EC-A018-5A2E86308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685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49C10E2E-0B3A-8257-0504-B6B5AB98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23F4F09A-64BC-CCD3-1921-5995ADF896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E0851176-3F21-77B3-FD29-48E361A595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1839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>
          <a:extLst>
            <a:ext uri="{FF2B5EF4-FFF2-40B4-BE49-F238E27FC236}">
              <a16:creationId xmlns:a16="http://schemas.microsoft.com/office/drawing/2014/main" id="{3B1E15A3-ED13-1C64-1CFB-8F04C44D7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>
            <a:extLst>
              <a:ext uri="{FF2B5EF4-FFF2-40B4-BE49-F238E27FC236}">
                <a16:creationId xmlns:a16="http://schemas.microsoft.com/office/drawing/2014/main" id="{289ED882-3804-A306-DA13-5E1BD87E7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>
            <a:extLst>
              <a:ext uri="{FF2B5EF4-FFF2-40B4-BE49-F238E27FC236}">
                <a16:creationId xmlns:a16="http://schemas.microsoft.com/office/drawing/2014/main" id="{B4EB75F7-FD3B-9180-61AC-EB211501CC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8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2A85757-D383-6A2B-C3AA-B3B27EA5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86CBB35C-2B25-79D9-771C-7406CFABC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9C9B9AAF-3A85-981E-B974-5024970B0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4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89e30447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89e30447f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89e30447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89e30447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89e30447f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89e30447f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8a1cdd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8a1cdd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07974" y="930166"/>
            <a:ext cx="6136025" cy="1397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 dirty="0">
                <a:latin typeface="+mj-lt"/>
              </a:rPr>
              <a:t>PRESENTAZIONE PROGETTO </a:t>
            </a:r>
            <a:endParaRPr sz="3800" dirty="0">
              <a:latin typeface="+mj-lt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007973" y="2415301"/>
            <a:ext cx="6136025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+mj-lt"/>
              </a:rPr>
              <a:t>Sensori, Rivelatori e Dispositivi Elettronici</a:t>
            </a:r>
            <a:endParaRPr sz="1600" dirty="0">
              <a:latin typeface="+mj-l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766664" y="3234480"/>
            <a:ext cx="16106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Docente: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Prof. Antonio Iula</a:t>
            </a:r>
          </a:p>
        </p:txBody>
      </p:sp>
      <p:sp>
        <p:nvSpPr>
          <p:cNvPr id="2" name="Google Shape;230;p17">
            <a:extLst>
              <a:ext uri="{FF2B5EF4-FFF2-40B4-BE49-F238E27FC236}">
                <a16:creationId xmlns:a16="http://schemas.microsoft.com/office/drawing/2014/main" id="{B9FB13C7-A949-9AA3-3B0D-A189EFB26405}"/>
              </a:ext>
            </a:extLst>
          </p:cNvPr>
          <p:cNvSpPr txBox="1"/>
          <p:nvPr/>
        </p:nvSpPr>
        <p:spPr>
          <a:xfrm>
            <a:off x="6807855" y="3234480"/>
            <a:ext cx="229099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Studente: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Michael Pio Stolfi     68787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85" name="Google Shape;485;p4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7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486" name="Google Shape;486;p48"/>
          <p:cNvSpPr txBox="1">
            <a:spLocks noGrp="1"/>
          </p:cNvSpPr>
          <p:nvPr>
            <p:ph type="body" idx="1"/>
          </p:nvPr>
        </p:nvSpPr>
        <p:spPr>
          <a:xfrm>
            <a:off x="1212574" y="1855500"/>
            <a:ext cx="6161700" cy="1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Obiettivo di questa fase: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Calcolare la coordinata della vena più profonda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del volume invertito con una soglia elevata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Valore di fine necessario per ogni BSCAN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Procedimento iterativo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93" name="Google Shape;493;p4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494" name="Google Shape;494;p49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495" name="Google Shape;495;p4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979375" y="2211725"/>
            <a:ext cx="5401800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/>
          <p:nvPr/>
        </p:nvSpPr>
        <p:spPr>
          <a:xfrm>
            <a:off x="3740900" y="1806650"/>
            <a:ext cx="2106344" cy="296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noProof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1</a:t>
            </a:r>
          </a:p>
        </p:txBody>
      </p:sp>
      <p:sp>
        <p:nvSpPr>
          <p:cNvPr id="497" name="Google Shape;497;p49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7491850" y="3032200"/>
            <a:ext cx="15918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Nessun centroide valido (area &gt; 20)</a:t>
            </a:r>
            <a:endParaRPr sz="1300" b="1" dirty="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6" name="Google Shape;506;p50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pic>
        <p:nvPicPr>
          <p:cNvPr id="507" name="Google Shape;50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/>
          <p:nvPr/>
        </p:nvSpPr>
        <p:spPr>
          <a:xfrm>
            <a:off x="3740900" y="1806650"/>
            <a:ext cx="2401717" cy="2966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23</a:t>
            </a:r>
          </a:p>
        </p:txBody>
      </p:sp>
      <p:sp>
        <p:nvSpPr>
          <p:cNvPr id="509" name="Google Shape;509;p50"/>
          <p:cNvSpPr txBox="1">
            <a:spLocks noGrp="1"/>
          </p:cNvSpPr>
          <p:nvPr>
            <p:ph type="body" idx="1"/>
          </p:nvPr>
        </p:nvSpPr>
        <p:spPr>
          <a:xfrm>
            <a:off x="1355399" y="838850"/>
            <a:ext cx="7788599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pic>
        <p:nvPicPr>
          <p:cNvPr id="519" name="Google Shape;5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1"/>
          <p:cNvSpPr/>
          <p:nvPr/>
        </p:nvSpPr>
        <p:spPr>
          <a:xfrm>
            <a:off x="3206600" y="1824100"/>
            <a:ext cx="2947349" cy="300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finale</a:t>
            </a:r>
          </a:p>
        </p:txBody>
      </p:sp>
      <p:sp>
        <p:nvSpPr>
          <p:cNvPr id="521" name="Google Shape;521;p51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531" name="Google Shape;531;p52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Procedendo per tutte le iterazioni stampo il numero dei centroidi in funzione delle iterazioni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32" name="Google Shape;5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175" y="1591700"/>
            <a:ext cx="3914299" cy="32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8" name="Google Shape;538;p53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/>
          </a:p>
        </p:txBody>
      </p:sp>
      <p:sp>
        <p:nvSpPr>
          <p:cNvPr id="539" name="Google Shape;539;p53"/>
          <p:cNvSpPr txBox="1">
            <a:spLocks noGrp="1"/>
          </p:cNvSpPr>
          <p:nvPr>
            <p:ph type="body" idx="1"/>
          </p:nvPr>
        </p:nvSpPr>
        <p:spPr>
          <a:xfrm>
            <a:off x="968507" y="799325"/>
            <a:ext cx="8175493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Scelgo il valore di fine come la media dell’iterazione in corrispondenza dei primi due picchi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Picchi: range di iterazioni in cui prima compaiono le singole sfumature di una vena e poi si connettono tra di loro diminuendo il numero totale di cc formando la sezione della vena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40" name="Google Shape;54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879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/>
          <p:nvPr/>
        </p:nvSpPr>
        <p:spPr>
          <a:xfrm>
            <a:off x="716475" y="23861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1490388" y="1969525"/>
            <a:ext cx="6163234" cy="2744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Valore di fine scelto per questo piano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sz="1800" dirty="0"/>
          </a:p>
        </p:txBody>
      </p:sp>
      <p:sp>
        <p:nvSpPr>
          <p:cNvPr id="549" name="Google Shape;549;p54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Procediamo per tutti i 650 BSCAN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Plottiamo i valori di fine calcolati per ogni BSCAN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Applichiamo un operatore di smoothing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29F5A-48F6-72F5-A41E-59E3CF396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2574" y="1770805"/>
            <a:ext cx="501078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56" name="Google Shape;556;p55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>
                <a:latin typeface="+mj-lt"/>
              </a:rPr>
              <a:t>Il metodo CCM: Binarizzazione: </a:t>
            </a:r>
            <a:r>
              <a:rPr lang="it-IT" sz="1800" u="sng" dirty="0">
                <a:latin typeface="+mj-lt"/>
              </a:rPr>
              <a:t>Binarizzazione iniziale e pulizia morfologica</a:t>
            </a:r>
            <a:endParaRPr sz="1800" dirty="0">
              <a:latin typeface="+mj-lt"/>
            </a:endParaRPr>
          </a:p>
        </p:txBody>
      </p:sp>
      <p:sp>
        <p:nvSpPr>
          <p:cNvPr id="557" name="Google Shape;557;p55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122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Effettuo la prima binarizzazione del volume con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 pari a quella del palmo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 calcolata prima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di binarizzazione pari a 250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96DA0-B839-7E7D-1BDF-B647FE10D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476600"/>
            <a:ext cx="2843492" cy="2120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9ABFA-58D1-CEA3-86DB-A775676E0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79" y="2476600"/>
            <a:ext cx="2843492" cy="2129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64" name="Google Shape;564;p56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sz="1600" dirty="0"/>
          </a:p>
        </p:txBody>
      </p:sp>
      <p:sp>
        <p:nvSpPr>
          <p:cNvPr id="567" name="Google Shape;567;p56"/>
          <p:cNvSpPr/>
          <p:nvPr/>
        </p:nvSpPr>
        <p:spPr>
          <a:xfrm>
            <a:off x="1212572" y="2020801"/>
            <a:ext cx="7111678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56"/>
          <p:cNvSpPr txBox="1">
            <a:spLocks noGrp="1"/>
          </p:cNvSpPr>
          <p:nvPr>
            <p:ph type="body" idx="1"/>
          </p:nvPr>
        </p:nvSpPr>
        <p:spPr>
          <a:xfrm>
            <a:off x="1212573" y="2020801"/>
            <a:ext cx="7111677" cy="743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2 : Partendo dal palmo della mano e dirigendosi verso il basso i primi voxel che si incontrano con intensità molto basse rappresentano delle vene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75" name="Google Shape;575;p5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6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dirty="0"/>
          </a:p>
        </p:txBody>
      </p:sp>
      <p:sp>
        <p:nvSpPr>
          <p:cNvPr id="576" name="Google Shape;576;p57"/>
          <p:cNvSpPr txBox="1">
            <a:spLocks noGrp="1"/>
          </p:cNvSpPr>
          <p:nvPr>
            <p:ph type="body" idx="1"/>
          </p:nvPr>
        </p:nvSpPr>
        <p:spPr>
          <a:xfrm>
            <a:off x="1140749" y="951725"/>
            <a:ext cx="7364793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Se calcolo distanza minima vene-palmo, allora posso calcolare con precisione dove inizia il pattern venoso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74" y="1693200"/>
            <a:ext cx="5753475" cy="3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294300" y="427441"/>
            <a:ext cx="7038900" cy="4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Sommario</a:t>
            </a:r>
            <a:endParaRPr sz="30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1091650"/>
            <a:ext cx="4473454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Introduzione</a:t>
            </a:r>
            <a:endParaRPr sz="1500" dirty="0">
              <a:solidFill>
                <a:srgbClr val="FFFFFF"/>
              </a:solidFill>
              <a:latin typeface="+mj-lt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Il metodo CCM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Dati di partenza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Ridimensionamento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Estrapolazione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Binarizzazione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Isolamento del pattern venoso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Ispessimento del pattern venoso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Filtraggio delle componenti connesse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Affinamento delle vene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6076160" y="1091650"/>
            <a:ext cx="3067839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Analisi critica del metodo CCM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Conclusioni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83" name="Google Shape;583;p5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dirty="0"/>
          </a:p>
        </p:txBody>
      </p:sp>
      <p:sp>
        <p:nvSpPr>
          <p:cNvPr id="584" name="Google Shape;584;p58"/>
          <p:cNvSpPr txBox="1">
            <a:spLocks noGrp="1"/>
          </p:cNvSpPr>
          <p:nvPr>
            <p:ph type="body" idx="1"/>
          </p:nvPr>
        </p:nvSpPr>
        <p:spPr>
          <a:xfrm>
            <a:off x="1140749" y="951724"/>
            <a:ext cx="8003251" cy="676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500" dirty="0">
                <a:latin typeface="+mn-lt"/>
              </a:rPr>
              <a:t>Smusso anche il vettore distanze per ottenere un andamento più regolare e senza </a:t>
            </a:r>
            <a:r>
              <a:rPr lang="it-IT" sz="1500" dirty="0" err="1">
                <a:latin typeface="+mn-lt"/>
              </a:rPr>
              <a:t>NaN</a:t>
            </a:r>
            <a:endParaRPr lang="it-IT"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2C837-358B-D42E-A6BC-9018593D7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778714"/>
            <a:ext cx="4240060" cy="27560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91" name="Google Shape;591;p5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592" name="Google Shape;592;p59"/>
          <p:cNvSpPr txBox="1">
            <a:spLocks noGrp="1"/>
          </p:cNvSpPr>
          <p:nvPr>
            <p:ph type="body" idx="1"/>
          </p:nvPr>
        </p:nvSpPr>
        <p:spPr>
          <a:xfrm>
            <a:off x="1212574" y="1506443"/>
            <a:ext cx="72729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Ultima features da adattare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1395825" y="2668387"/>
            <a:ext cx="6834900" cy="6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59"/>
          <p:cNvSpPr txBox="1">
            <a:spLocks noGrp="1"/>
          </p:cNvSpPr>
          <p:nvPr>
            <p:ph type="body" idx="1"/>
          </p:nvPr>
        </p:nvSpPr>
        <p:spPr>
          <a:xfrm>
            <a:off x="1395825" y="2672970"/>
            <a:ext cx="68349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3 : Le vene sottili sono costituite da valori di intensità maggiori rispetto a quelle massicce profonde e si trovano più in superficie</a:t>
            </a:r>
            <a:endParaRPr sz="1500" i="1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04" name="Google Shape;604;p60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65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605" name="Google Shape;605;p60"/>
          <p:cNvSpPr txBox="1">
            <a:spLocks noGrp="1"/>
          </p:cNvSpPr>
          <p:nvPr>
            <p:ph type="body" idx="1"/>
          </p:nvPr>
        </p:nvSpPr>
        <p:spPr>
          <a:xfrm>
            <a:off x="1212574" y="1808750"/>
            <a:ext cx="72729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Proviamo diversi valori di soglia per vedere quale permette di raccogliere il maggior numero di vene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Binarizzazione incrementale iterativa con soglia compresa tra 210 e 250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6" name="Google Shape;626;p62"/>
          <p:cNvSpPr txBox="1">
            <a:spLocks noGrp="1"/>
          </p:cNvSpPr>
          <p:nvPr>
            <p:ph type="title"/>
          </p:nvPr>
        </p:nvSpPr>
        <p:spPr>
          <a:xfrm>
            <a:off x="1212574" y="1921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body" idx="1"/>
          </p:nvPr>
        </p:nvSpPr>
        <p:spPr>
          <a:xfrm>
            <a:off x="1140750" y="646924"/>
            <a:ext cx="7848300" cy="949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Stampo il grafico delle cc valide per ogni iterazione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Scelgo la soglia ottima come il minimo locale della derivata più vicino al massimo locale della derivata più vicino al massimo assoluto del vettore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28" name="Google Shape;6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1563"/>
            <a:ext cx="4038938" cy="3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 txBox="1">
            <a:spLocks noGrp="1"/>
          </p:cNvSpPr>
          <p:nvPr>
            <p:ph type="body" idx="1"/>
          </p:nvPr>
        </p:nvSpPr>
        <p:spPr>
          <a:xfrm>
            <a:off x="498300" y="1709900"/>
            <a:ext cx="38058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il valore della </a:t>
            </a:r>
            <a:r>
              <a:rPr lang="it" sz="1100" dirty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cui ho raggiunto il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massimo assoluto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del numero delle componenti connesse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Applico un operatore di smoothing al vettore contenente il numero delle cc per iterazione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Calcolo la derivata del vettore smussato contenenti il numero delle cc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gli indici dei massimi locali della derivata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gli indici dei minimi locali della derivata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massimo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locale della derivata più vicina alla soglia trovata al punto 1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locale della derivata più vicina alla soglia trovata al punto 6 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6999700" y="4579325"/>
            <a:ext cx="278700" cy="2889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36" name="Google Shape;636;p63"/>
          <p:cNvSpPr txBox="1">
            <a:spLocks noGrp="1"/>
          </p:cNvSpPr>
          <p:nvPr>
            <p:ph type="title"/>
          </p:nvPr>
        </p:nvSpPr>
        <p:spPr>
          <a:xfrm>
            <a:off x="1212575" y="218320"/>
            <a:ext cx="7931425" cy="46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Il metodo CCM: Binarizzazione: </a:t>
            </a:r>
            <a:r>
              <a:rPr kumimoji="0" lang="it-IT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Binarizzazione finale</a:t>
            </a:r>
            <a:endParaRPr lang="it-IT" dirty="0">
              <a:latin typeface="+mj-lt"/>
            </a:endParaRPr>
          </a:p>
        </p:txBody>
      </p:sp>
      <p:sp>
        <p:nvSpPr>
          <p:cNvPr id="637" name="Google Shape;637;p63"/>
          <p:cNvSpPr txBox="1">
            <a:spLocks noGrp="1"/>
          </p:cNvSpPr>
          <p:nvPr>
            <p:ph type="body" idx="1"/>
          </p:nvPr>
        </p:nvSpPr>
        <p:spPr>
          <a:xfrm>
            <a:off x="1140750" y="799325"/>
            <a:ext cx="78483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Livello start : coordinata Z del palmo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Livello end : coordinata Z della fine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Soglia start: soglia iniziale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Soglia end: 255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38" name="Google Shape;6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07025"/>
            <a:ext cx="5499015" cy="28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233" y="2107025"/>
            <a:ext cx="3506635" cy="28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3"/>
          <p:cNvSpPr/>
          <p:nvPr/>
        </p:nvSpPr>
        <p:spPr>
          <a:xfrm rot="10800000" flipH="1">
            <a:off x="375825" y="25793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63"/>
          <p:cNvSpPr/>
          <p:nvPr/>
        </p:nvSpPr>
        <p:spPr>
          <a:xfrm rot="10800000" flipH="1">
            <a:off x="375825" y="36461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63"/>
          <p:cNvSpPr/>
          <p:nvPr/>
        </p:nvSpPr>
        <p:spPr>
          <a:xfrm>
            <a:off x="2017413" y="2948525"/>
            <a:ext cx="2374167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(Z)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|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sogliaIniziale</a:t>
            </a:r>
            <a:endParaRPr b="0" i="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2017413" y="4448212"/>
            <a:ext cx="2148644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-fine(Z)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|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255</a:t>
            </a:r>
          </a:p>
        </p:txBody>
      </p:sp>
      <p:sp>
        <p:nvSpPr>
          <p:cNvPr id="644" name="Google Shape;644;p63"/>
          <p:cNvSpPr/>
          <p:nvPr/>
        </p:nvSpPr>
        <p:spPr>
          <a:xfrm>
            <a:off x="4882925" y="2983400"/>
            <a:ext cx="514500" cy="144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soglia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88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Binarizzazione finale</a:t>
            </a:r>
            <a:endParaRPr dirty="0"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8483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Risultato finale del processo di binarizzazione 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40377D-F1D1-ACE9-1FFF-E9F817EF0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703375"/>
            <a:ext cx="414718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Isolamento del pattern venoso</a:t>
            </a:r>
            <a:endParaRPr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D1B7-A245-4602-A816-E9AEAC6E8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574" y="1147058"/>
            <a:ext cx="7931424" cy="1904550"/>
          </a:xfrm>
        </p:spPr>
        <p:txBody>
          <a:bodyPr/>
          <a:lstStyle/>
          <a:p>
            <a:r>
              <a:rPr lang="it-IT" sz="1500" dirty="0">
                <a:latin typeface="+mn-lt"/>
              </a:rPr>
              <a:t>L’isolamento avviene tramite una sequenza di operazioni morfologiche e di analisi delle componenti connesse, strutturata in tre passaggi principali: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Nel primo passaggio viene applicata una rimozione delle cc piccole;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Nel secondo passaggio viene applicata un’operazione di apertura morfologica; 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Infine viene eseguito un secondo filtraggio delle cc, più severo in termini di soglia dimensionale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9A4D7-FD59-BFB5-0DC0-473F26D40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85" y="3115644"/>
            <a:ext cx="2580293" cy="19379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>
          <a:extLst>
            <a:ext uri="{FF2B5EF4-FFF2-40B4-BE49-F238E27FC236}">
              <a16:creationId xmlns:a16="http://schemas.microsoft.com/office/drawing/2014/main" id="{9BA1E0B5-95DC-6D0E-A90B-2DC190CA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>
            <a:extLst>
              <a:ext uri="{FF2B5EF4-FFF2-40B4-BE49-F238E27FC236}">
                <a16:creationId xmlns:a16="http://schemas.microsoft.com/office/drawing/2014/main" id="{7947B6C6-F079-DF98-7250-43AC3C56FF73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>
            <a:extLst>
              <a:ext uri="{FF2B5EF4-FFF2-40B4-BE49-F238E27FC236}">
                <a16:creationId xmlns:a16="http://schemas.microsoft.com/office/drawing/2014/main" id="{C3A89EF0-35F8-5A72-E6F8-8A7A08722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+mj-lt"/>
              </a:rPr>
              <a:t>Il metodo CCM: </a:t>
            </a:r>
            <a:r>
              <a:rPr lang="it-IT" u="sng" dirty="0">
                <a:latin typeface="+mj-lt"/>
              </a:rPr>
              <a:t>Ispessimento del pattern venoso</a:t>
            </a:r>
            <a:endParaRPr u="sng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0876E-E233-A43A-967F-6A516D5B8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574" y="1128488"/>
            <a:ext cx="7931424" cy="1674230"/>
          </a:xfrm>
        </p:spPr>
        <p:txBody>
          <a:bodyPr/>
          <a:lstStyle/>
          <a:p>
            <a:r>
              <a:rPr lang="it-IT" sz="1500" dirty="0"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L</a:t>
            </a:r>
            <a:r>
              <a:rPr lang="it-IT" sz="1500" dirty="0">
                <a:effectLst/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’ispessimento realizza una post-elaborazione volumetrica, composta da </a:t>
            </a:r>
            <a:r>
              <a:rPr lang="it-IT" sz="1500" dirty="0" err="1">
                <a:effectLst/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pìù</a:t>
            </a:r>
            <a:r>
              <a:rPr lang="it-IT" sz="1500" dirty="0">
                <a:effectLst/>
                <a:latin typeface="+mn-lt"/>
                <a:ea typeface="Book Antiqua" panose="02040602050305030304" pitchFamily="18" charset="0"/>
                <a:cs typeface="Book Antiqua" panose="02040602050305030304" pitchFamily="18" charset="0"/>
              </a:rPr>
              <a:t> fasi: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Erosione iniziale che riduce contributi instabili e rumore sottile;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Filtraggio gaussiano che ricompone e regolarizza le strutture;</a:t>
            </a:r>
          </a:p>
          <a:p>
            <a:pPr lvl="1">
              <a:buFont typeface="+mj-lt"/>
              <a:buAutoNum type="arabicPeriod"/>
            </a:pPr>
            <a:r>
              <a:rPr lang="it-IT" sz="1200" dirty="0">
                <a:latin typeface="+mn-lt"/>
              </a:rPr>
              <a:t>Filtraggio finale con una soglia che estrae un pattern venoso più compatto e utilizzabile.</a:t>
            </a:r>
          </a:p>
          <a:p>
            <a:pPr lvl="1">
              <a:buFont typeface="+mj-lt"/>
              <a:buAutoNum type="arabicPeriod"/>
            </a:pPr>
            <a:endParaRPr lang="it-IT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D5163-1C4B-3559-A691-8F8ED60A86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838811"/>
            <a:ext cx="2888699" cy="2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5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9" name="Google Shape;669;p66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850265" cy="363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Addestramento di un classificatore binario</a:t>
            </a:r>
            <a:endParaRPr dirty="0"/>
          </a:p>
        </p:txBody>
      </p:sp>
      <p:sp>
        <p:nvSpPr>
          <p:cNvPr id="670" name="Google Shape;670;p66"/>
          <p:cNvSpPr txBox="1">
            <a:spLocks noGrp="1"/>
          </p:cNvSpPr>
          <p:nvPr>
            <p:ph type="body" idx="1"/>
          </p:nvPr>
        </p:nvSpPr>
        <p:spPr>
          <a:xfrm>
            <a:off x="1212573" y="1110967"/>
            <a:ext cx="7850265" cy="2357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latin typeface="+mn-lt"/>
              </a:rPr>
              <a:t>Viene ddestrato un modello di classificazione binaria. Per fare ciò è necessario un processo composto dai passi seguenti: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Creazione del dataset di addestramento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Features engineering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Etichettatura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Addestramento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 dirty="0">
                <a:latin typeface="+mn-lt"/>
              </a:rPr>
              <a:t>Calcolo accuracy</a:t>
            </a:r>
            <a:endParaRPr sz="15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1" name="Google Shape;681;p6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58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Addestramento di un classificatore binario</a:t>
            </a:r>
            <a:endParaRPr dirty="0"/>
          </a:p>
        </p:txBody>
      </p:sp>
      <p:sp>
        <p:nvSpPr>
          <p:cNvPr id="682" name="Google Shape;682;p67"/>
          <p:cNvSpPr txBox="1">
            <a:spLocks noGrp="1"/>
          </p:cNvSpPr>
          <p:nvPr>
            <p:ph type="body" idx="1"/>
          </p:nvPr>
        </p:nvSpPr>
        <p:spPr>
          <a:xfrm>
            <a:off x="1212575" y="1207583"/>
            <a:ext cx="289866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Creazione del dataset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Features ingegnerizzate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regionprops3</a:t>
            </a:r>
            <a:endParaRPr sz="1500" dirty="0"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latin typeface="+mn-lt"/>
              </a:rPr>
              <a:t>Ottenute</a:t>
            </a:r>
            <a:endParaRPr sz="1500" dirty="0"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latin typeface="+mn-lt"/>
              </a:rPr>
              <a:t>Ricavate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83" name="Google Shape;6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58" y="1207582"/>
            <a:ext cx="3218417" cy="349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C7E681DA-4027-DAD4-F6B9-C491A74A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BEE1539F-69A9-69BD-A9A1-3B7D920C4F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234876"/>
            <a:ext cx="39777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latin typeface="+mj-lt"/>
              </a:rPr>
              <a:t>Introduzione</a:t>
            </a:r>
            <a:endParaRPr sz="3000" dirty="0">
              <a:latin typeface="+mj-lt"/>
            </a:endParaRPr>
          </a:p>
        </p:txBody>
      </p:sp>
      <p:sp>
        <p:nvSpPr>
          <p:cNvPr id="434" name="Google Shape;434;p42">
            <a:extLst>
              <a:ext uri="{FF2B5EF4-FFF2-40B4-BE49-F238E27FC236}">
                <a16:creationId xmlns:a16="http://schemas.microsoft.com/office/drawing/2014/main" id="{3D119E9B-8669-8442-7CAD-AA860A9EE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78465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Scopi del presente lavoro: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Approfondire, riassumere e presentare in maniera chiara e ordinata il metodo CCM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Analizzare criticamente le tecniche implementative del metodo CCM e </a:t>
            </a:r>
            <a:r>
              <a:rPr lang="it-IT" sz="1500" dirty="0">
                <a:solidFill>
                  <a:srgbClr val="FFFFFF"/>
                </a:solidFill>
              </a:rPr>
              <a:t>proporre soluzioni migliorative</a:t>
            </a:r>
            <a:endParaRPr lang="it-IT" sz="1500" dirty="0">
              <a:solidFill>
                <a:srgbClr val="FFFFFF"/>
              </a:solidFill>
              <a:latin typeface="+mn-lt"/>
            </a:endParaRPr>
          </a:p>
          <a:p>
            <a:pPr marL="419100" indent="-285750">
              <a:buClr>
                <a:srgbClr val="FFFFFF"/>
              </a:buClr>
              <a:buSzPts val="1500"/>
            </a:pPr>
            <a:endParaRPr lang="it-IT" sz="1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1252508A-9DFB-8C0C-F797-03541722DD3D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06469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9" name="Google Shape;689;p6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2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Addestramento di un classificatore binario</a:t>
            </a:r>
            <a:endParaRPr dirty="0"/>
          </a:p>
        </p:txBody>
      </p:sp>
      <p:sp>
        <p:nvSpPr>
          <p:cNvPr id="690" name="Google Shape;690;p68"/>
          <p:cNvSpPr txBox="1">
            <a:spLocks noGrp="1"/>
          </p:cNvSpPr>
          <p:nvPr>
            <p:ph type="body" idx="1"/>
          </p:nvPr>
        </p:nvSpPr>
        <p:spPr>
          <a:xfrm>
            <a:off x="1212575" y="914600"/>
            <a:ext cx="788814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Etichettatura delle componenti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Tre acquisizioni per utente come dati di training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91" name="Google Shape;6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1" y="1694750"/>
            <a:ext cx="5071250" cy="33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7" name="Google Shape;697;p6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25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Addestramento di un classificatore binario</a:t>
            </a:r>
            <a:endParaRPr dirty="0">
              <a:latin typeface="+mj-lt"/>
            </a:endParaRPr>
          </a:p>
        </p:txBody>
      </p:sp>
      <p:sp>
        <p:nvSpPr>
          <p:cNvPr id="698" name="Google Shape;698;p69"/>
          <p:cNvSpPr txBox="1">
            <a:spLocks noGrp="1"/>
          </p:cNvSpPr>
          <p:nvPr>
            <p:ph type="body" idx="1"/>
          </p:nvPr>
        </p:nvSpPr>
        <p:spPr>
          <a:xfrm>
            <a:off x="1088425" y="1031500"/>
            <a:ext cx="8055574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Addestramento di un modello di bagging basato su alberi decisionali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Tuning automatico degli hyperparametri</a:t>
            </a:r>
            <a:endParaRPr sz="1500" dirty="0">
              <a:latin typeface="+mn-lt"/>
            </a:endParaRPr>
          </a:p>
          <a:p>
            <a:pPr lvl="0" indent="-323850">
              <a:buSzPts val="1500"/>
            </a:pPr>
            <a:r>
              <a:rPr lang="it" sz="1500" dirty="0">
                <a:latin typeface="+mn-lt"/>
              </a:rPr>
              <a:t>80% dei dati usati come training set / 20% dei dati usati come test set 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della Confusion Matrix per valutare le performance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graphicFrame>
        <p:nvGraphicFramePr>
          <p:cNvPr id="699" name="Google Shape;699;p69"/>
          <p:cNvGraphicFramePr/>
          <p:nvPr/>
        </p:nvGraphicFramePr>
        <p:xfrm>
          <a:off x="6269525" y="2742300"/>
          <a:ext cx="1102275" cy="1124876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34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0" name="Google Shape;700;p69"/>
          <p:cNvGraphicFramePr/>
          <p:nvPr/>
        </p:nvGraphicFramePr>
        <p:xfrm>
          <a:off x="7637400" y="2742300"/>
          <a:ext cx="1143000" cy="1821665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93,85%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2666100"/>
            <a:ext cx="5824026" cy="2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9"/>
          <p:cNvSpPr/>
          <p:nvPr/>
        </p:nvSpPr>
        <p:spPr>
          <a:xfrm>
            <a:off x="1934350" y="2295138"/>
            <a:ext cx="1640950" cy="325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Dataset</a:t>
            </a:r>
          </a:p>
        </p:txBody>
      </p:sp>
      <p:sp>
        <p:nvSpPr>
          <p:cNvPr id="703" name="Google Shape;703;p69"/>
          <p:cNvSpPr/>
          <p:nvPr/>
        </p:nvSpPr>
        <p:spPr>
          <a:xfrm>
            <a:off x="6345725" y="2295150"/>
            <a:ext cx="2212548" cy="325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Performance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09" name="Google Shape;709;p70"/>
          <p:cNvSpPr txBox="1">
            <a:spLocks noGrp="1"/>
          </p:cNvSpPr>
          <p:nvPr>
            <p:ph type="title"/>
          </p:nvPr>
        </p:nvSpPr>
        <p:spPr>
          <a:xfrm>
            <a:off x="1044256" y="344500"/>
            <a:ext cx="8099743" cy="369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Filtraggio delle componenti connesse: </a:t>
            </a:r>
            <a:r>
              <a:rPr kumimoji="0" lang="it-IT" sz="1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Filtraggio ricorsivo con il classificatore binario</a:t>
            </a:r>
            <a:endParaRPr lang="it-IT" u="sng" dirty="0"/>
          </a:p>
        </p:txBody>
      </p:sp>
      <p:sp>
        <p:nvSpPr>
          <p:cNvPr id="710" name="Google Shape;710;p70"/>
          <p:cNvSpPr txBox="1">
            <a:spLocks noGrp="1"/>
          </p:cNvSpPr>
          <p:nvPr>
            <p:ph type="body" idx="1"/>
          </p:nvPr>
        </p:nvSpPr>
        <p:spPr>
          <a:xfrm>
            <a:off x="1044255" y="935268"/>
            <a:ext cx="8099743" cy="677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Viene utilizzato il modello addestrato per fare le previsioni e filtrare quegli elementi non considerati come vene dal classificatore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7CA80-CC70-DDD8-358E-3DD1E0F844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13" y="1703375"/>
            <a:ext cx="413956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1212573" y="1136060"/>
            <a:ext cx="7752875" cy="227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La fase di affinamento ha l’obiettivo di rifinire il volume binario ottenuto dagli step precedenti, riducendo i disturbi residui e migliorando la continuità delle strutture venose. Il flusso combina tre strategie complementari: </a:t>
            </a:r>
          </a:p>
          <a:p>
            <a:pPr marL="933450" lvl="1" indent="-342900">
              <a:spcBef>
                <a:spcPts val="0"/>
              </a:spcBef>
              <a:buSzPts val="1500"/>
              <a:buFont typeface="+mj-lt"/>
              <a:buAutoNum type="arabicPeriod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Rimozione locale di artefatti con analisi slice-by-slice;</a:t>
            </a:r>
          </a:p>
          <a:p>
            <a:pPr marL="933450" lvl="1" indent="-342900">
              <a:spcBef>
                <a:spcPts val="0"/>
              </a:spcBef>
              <a:buSzPts val="1500"/>
              <a:buFont typeface="+mj-lt"/>
              <a:buAutoNum type="arabicPeriod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Filtraggio globale guidato da feature geometriche e di posizione tramite classificatore binario;</a:t>
            </a:r>
          </a:p>
          <a:p>
            <a:pPr marL="933450" lvl="1" indent="-342900">
              <a:spcBef>
                <a:spcPts val="0"/>
              </a:spcBef>
              <a:buSzPts val="1500"/>
              <a:buFont typeface="+mj-lt"/>
              <a:buAutoNum type="arabicPeriod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Recupero controllato di porzioni scartate e “filling” selettivo delle zone troppo sottili.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41364627-D4C7-DD32-02AC-4EB71AD9E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746CB533-7727-A848-1E06-87B780DC9E3A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DA42CAF4-4883-9981-EDA4-34486A37DF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B9F0FD50-0458-415D-A74D-8BB19584E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3847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La prima fase si divide a sua volta in diverse sotto-fasi come segue: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Split iniziale: CC piccole conservate per possibili recuperi; CC grandi affinate;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Affinamento locale (CC grandi): per ogni CC, pulizia per piani;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Classificazione RF + regolarizzazione: sulle vene robuste si applica il classificatore; le vene accettate vengono regolarizzate con un filtro gaussiano;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Pulizia globale: vengono scartate CC incoerenti usando estensione lungo Y, contatto bordo, distanza palmo–vena e pendenza lungo Y;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Recupero pezzi: vengono reinseriti solo i frammenti che riducendo il numero di CC migliorano la connettività.</a:t>
            </a:r>
            <a:endParaRPr sz="13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5383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B1036904-6FDD-5FB7-7C29-706E95A34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594C8D80-0CB2-1D1B-87F7-146C8BDA70F1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D17C81CB-5812-6686-5968-41E9620C5C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BC1E1CEB-4BFB-AE38-8FE3-0DBC552691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384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Il risultato ottenuto dopo la prima fase è il seguente: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F2741-D4F2-EB20-B755-0610769F9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3" y="1812390"/>
            <a:ext cx="41179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6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CEE038A1-4215-D056-1A31-810E53C09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2D1D2786-4D29-CA8C-213C-FFB6E24F9A53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EAED2B8B-F9B2-0F6D-017C-1A9667E2AE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AC0624C2-9D69-7481-6EEC-FBA40A0FD7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1796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La seconda fase invece si divide nelle seguenti sotto-fasi: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Smoothing e chiusura morfologica;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Rimozione di CC “corte”;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Ultimo filtraggio tramite il classificatore binario</a:t>
            </a:r>
          </a:p>
        </p:txBody>
      </p:sp>
    </p:spTree>
    <p:extLst>
      <p:ext uri="{BB962C8B-B14F-4D97-AF65-F5344CB8AC3E}">
        <p14:creationId xmlns:p14="http://schemas.microsoft.com/office/powerpoint/2010/main" val="1736349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45F19347-9EA3-62D3-02C0-AAC99248A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F3D2E8B1-260C-9608-C2FC-AC6151B0EDDA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72D5B4A2-B2FC-7CA7-8B12-ACDBCB048E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641F7972-8BA8-F599-0AD0-AF33DC364E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384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Il risultato ottenuto dopo la seconda fase è il seguente: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CD60B-BD17-1686-20AD-2BB8C230AF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3" y="1812390"/>
            <a:ext cx="41179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5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408F6CAC-9631-3D62-4EF6-72778763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8142DB2B-62AE-0303-50E0-90BF883A6EF9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1013461C-AFFB-FC29-47BE-CEA7DD24E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FB12860E-6197-A8FE-8FCB-5D3D0ACC6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8"/>
            <a:ext cx="7752875" cy="3105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Infine la terza fase si divide nelle seguenti sotto-fasi: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Per ogni CC finale, viene eseguito un affinamento locale;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Vengono stimati indicatori di spessore, raccolti in un vettore di diametri lungo Y;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Da questo vettore si ricava una soglia di “tratto sottile” come media tra mediana e minimo;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La componente viene poi scheletrizzata e si calcola la distanza interna dal bordo;</a:t>
            </a:r>
          </a:p>
          <a:p>
            <a:pPr marL="876300" lvl="1" indent="-285750">
              <a:buSzPts val="1500"/>
            </a:pPr>
            <a:r>
              <a:rPr lang="it-IT" sz="1300" dirty="0">
                <a:solidFill>
                  <a:srgbClr val="FFFFFF"/>
                </a:solidFill>
                <a:latin typeface="+mn-lt"/>
              </a:rPr>
              <a:t>I voxel dello skeleton che cadono in zone con distanza inferiore alla soglia vengono identificati come porzioni sottili; solo queste vengono dilatate con l’elemento strutturante e riunite alla componente originale</a:t>
            </a:r>
          </a:p>
          <a:p>
            <a:pPr marL="876300" lvl="1" indent="-285750">
              <a:buSzPts val="1500"/>
            </a:pPr>
            <a:endParaRPr lang="it-IT" sz="13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454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>
          <a:extLst>
            <a:ext uri="{FF2B5EF4-FFF2-40B4-BE49-F238E27FC236}">
              <a16:creationId xmlns:a16="http://schemas.microsoft.com/office/drawing/2014/main" id="{37652550-B6ED-0820-2B77-8B958FF1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>
            <a:extLst>
              <a:ext uri="{FF2B5EF4-FFF2-40B4-BE49-F238E27FC236}">
                <a16:creationId xmlns:a16="http://schemas.microsoft.com/office/drawing/2014/main" id="{F00185C7-D4DF-2970-3352-CC6F73AD0379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>
            <a:extLst>
              <a:ext uri="{FF2B5EF4-FFF2-40B4-BE49-F238E27FC236}">
                <a16:creationId xmlns:a16="http://schemas.microsoft.com/office/drawing/2014/main" id="{A3DA5358-2507-1C6F-F023-3EF01BBC3D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Affinamento delle vene</a:t>
            </a:r>
            <a:endParaRPr lang="it-IT" dirty="0"/>
          </a:p>
        </p:txBody>
      </p:sp>
      <p:sp>
        <p:nvSpPr>
          <p:cNvPr id="777" name="Google Shape;777;p77">
            <a:extLst>
              <a:ext uri="{FF2B5EF4-FFF2-40B4-BE49-F238E27FC236}">
                <a16:creationId xmlns:a16="http://schemas.microsoft.com/office/drawing/2014/main" id="{62964213-6314-0F96-3933-8BD6DD63C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2573" y="1136059"/>
            <a:ext cx="7752875" cy="384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Il risultato finale è il seguente: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35E0A-2F31-0439-3240-166678BDE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3" y="1812390"/>
            <a:ext cx="4114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6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9777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</a:t>
            </a:r>
          </a:p>
        </p:txBody>
      </p:sp>
      <p:sp>
        <p:nvSpPr>
          <p:cNvPr id="434" name="Google Shape;434;p42"/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59394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di estrazione del pattern venoso 3D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Supera le limitazioni dei metodi precedenti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Segmenti venosi multipli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Cattura orientamento e posizione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Conserva forma, dimensione e spessore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basato su tecniche di analisi dei dati</a:t>
            </a:r>
            <a:endParaRPr sz="1500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l="11931" t="12380" r="14781" b="9065"/>
          <a:stretch/>
        </p:blipFill>
        <p:spPr>
          <a:xfrm>
            <a:off x="4267200" y="3144325"/>
            <a:ext cx="2385432" cy="19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l="7768" t="6050" r="12141"/>
          <a:stretch/>
        </p:blipFill>
        <p:spPr>
          <a:xfrm>
            <a:off x="1297500" y="3144325"/>
            <a:ext cx="2179750" cy="1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0C779A2-4E9D-2C5B-CB99-471A8ACC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9CC90CF3-D92A-5512-0355-1D55B7833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Dati di partenza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Prende come input inziale i file mat contenenti i dati relativi alle varie acquisizioni dei vari utenti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Delle matrici contenute nel file quella di interesse è la matrice M, che è una matrice 3D 835×820×320 voxel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La matrice di partenza è nella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𝑧𝑥𝑦</m:t>
                    </m:r>
                  </m:oMath>
                </a14:m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, però molte funzioni di elaborazione e stampa delle immagini 3D in MATLAB usano 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𝑦𝑥𝑧</m:t>
                    </m:r>
                  </m:oMath>
                </a14:m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sz="1500" dirty="0">
                  <a:solidFill>
                    <a:srgbClr val="FFFF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  <a:blipFill>
                <a:blip r:embed="rId3"/>
                <a:stretch>
                  <a:fillRect r="-4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E40BC63C-8BED-7511-3253-1975D1FE6288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2B4ED-9EFD-0437-F60E-FEFF289A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43" y="3091718"/>
            <a:ext cx="1584325" cy="144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6CF6E-BDBE-5E29-651A-DF571981A5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06" y="3090086"/>
            <a:ext cx="1922132" cy="14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3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1297500" y="302996"/>
            <a:ext cx="7846500" cy="636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Ridimensionamento</a:t>
            </a:r>
            <a:endParaRPr sz="3000" dirty="0">
              <a:latin typeface="+mj-lt"/>
            </a:endParaRPr>
          </a:p>
        </p:txBody>
      </p:sp>
      <p:sp>
        <p:nvSpPr>
          <p:cNvPr id="450" name="Google Shape;450;p44"/>
          <p:cNvSpPr txBox="1">
            <a:spLocks noGrp="1"/>
          </p:cNvSpPr>
          <p:nvPr>
            <p:ph type="body" idx="1"/>
          </p:nvPr>
        </p:nvSpPr>
        <p:spPr>
          <a:xfrm>
            <a:off x="2494310" y="1177624"/>
            <a:ext cx="2386097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originali</a:t>
            </a:r>
            <a:endParaRPr lang="it-IT"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-IT" sz="1500" dirty="0">
                <a:latin typeface="Arial"/>
                <a:ea typeface="Arial"/>
                <a:cs typeface="Arial"/>
                <a:sym typeface="Arial"/>
              </a:rPr>
              <a:t>X = 820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835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310" y="3379737"/>
            <a:ext cx="5420521" cy="1667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>
            <a:spLocks noGrp="1"/>
          </p:cNvSpPr>
          <p:nvPr>
            <p:ph type="body" idx="1"/>
          </p:nvPr>
        </p:nvSpPr>
        <p:spPr>
          <a:xfrm>
            <a:off x="5710102" y="1177624"/>
            <a:ext cx="2449160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post crop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X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body" idx="1"/>
          </p:nvPr>
        </p:nvSpPr>
        <p:spPr>
          <a:xfrm>
            <a:off x="2494310" y="2366116"/>
            <a:ext cx="5601890" cy="98122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Motivi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Esclusione rumore dei bordi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Risparmio tempo di calcolo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F16006B-BA51-E678-B8EE-8DB987B3E532}"/>
              </a:ext>
            </a:extLst>
          </p:cNvPr>
          <p:cNvSpPr/>
          <p:nvPr/>
        </p:nvSpPr>
        <p:spPr>
          <a:xfrm>
            <a:off x="4986847" y="1471164"/>
            <a:ext cx="616815" cy="3249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1034950" y="456950"/>
            <a:ext cx="810905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Estrapolazione </a:t>
            </a:r>
            <a:endParaRPr sz="3000" dirty="0">
              <a:latin typeface="+mj-lt"/>
            </a:endParaRPr>
          </a:p>
        </p:txBody>
      </p:sp>
      <p:sp>
        <p:nvSpPr>
          <p:cNvPr id="460" name="Google Shape;460;p45"/>
          <p:cNvSpPr txBox="1">
            <a:spLocks noGrp="1"/>
          </p:cNvSpPr>
          <p:nvPr>
            <p:ph type="body" idx="1"/>
          </p:nvPr>
        </p:nvSpPr>
        <p:spPr>
          <a:xfrm>
            <a:off x="939700" y="1373950"/>
            <a:ext cx="6161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Creazione del volume utile all’estrazione delle strutture venose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Creazione di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mascheraAcqua</a:t>
            </a: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mascheraNero </a:t>
            </a: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volumePalmo</a:t>
            </a:r>
            <a:endParaRPr sz="1500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591E-6371-EC55-9BEA-09759249C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7" y="2421748"/>
            <a:ext cx="2818765" cy="2112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04C8-1A9A-9544-DE1F-83E4F8905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35" y="2421748"/>
            <a:ext cx="2811145" cy="21126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E03E0-D7DC-A721-C4B3-EF2F1A3DE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93" y="2421748"/>
            <a:ext cx="2825750" cy="2112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550024" y="327075"/>
            <a:ext cx="8593975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Binarizzazione</a:t>
            </a:r>
            <a:endParaRPr sz="3000" u="sng" dirty="0">
              <a:latin typeface="+mj-lt"/>
            </a:endParaRPr>
          </a:p>
        </p:txBody>
      </p:sp>
      <p:sp>
        <p:nvSpPr>
          <p:cNvPr id="469" name="Google Shape;469;p46"/>
          <p:cNvSpPr/>
          <p:nvPr/>
        </p:nvSpPr>
        <p:spPr>
          <a:xfrm>
            <a:off x="930975" y="1366049"/>
            <a:ext cx="4183286" cy="327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uint8 [0,255] -&gt; logical [0,1]</a:t>
            </a:r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4294967295"/>
          </p:nvPr>
        </p:nvSpPr>
        <p:spPr>
          <a:xfrm>
            <a:off x="930975" y="2045225"/>
            <a:ext cx="6161700" cy="22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Mantenere la maggior quantità di informazioni utili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Una soglia fissa non è sufficiente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adattiva, basata su: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iniziale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finale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6" name="Google Shape;476;p4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6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u="sng" dirty="0">
              <a:latin typeface="+mj-lt"/>
            </a:endParaRPr>
          </a:p>
        </p:txBody>
      </p:sp>
      <p:sp>
        <p:nvSpPr>
          <p:cNvPr id="477" name="Google Shape;477;p47"/>
          <p:cNvSpPr/>
          <p:nvPr/>
        </p:nvSpPr>
        <p:spPr>
          <a:xfrm>
            <a:off x="1212574" y="2285532"/>
            <a:ext cx="6834900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7"/>
          <p:cNvSpPr txBox="1">
            <a:spLocks noGrp="1"/>
          </p:cNvSpPr>
          <p:nvPr>
            <p:ph type="body" idx="1"/>
          </p:nvPr>
        </p:nvSpPr>
        <p:spPr>
          <a:xfrm>
            <a:off x="1212574" y="2285532"/>
            <a:ext cx="68349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1 : La vena che si trova più in basso è anche quella più consistente e quindi sarà caratterizzata da molti voxel pari a 0.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1935</Words>
  <Application>Microsoft Office PowerPoint</Application>
  <PresentationFormat>On-screen Show (16:9)</PresentationFormat>
  <Paragraphs>235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Montserrat</vt:lpstr>
      <vt:lpstr>Lato</vt:lpstr>
      <vt:lpstr>Calibri</vt:lpstr>
      <vt:lpstr>Cambria Math</vt:lpstr>
      <vt:lpstr>Arial</vt:lpstr>
      <vt:lpstr>Focus</vt:lpstr>
      <vt:lpstr>PRESENTAZIONE PROGETTO </vt:lpstr>
      <vt:lpstr>PowerPoint Presentation</vt:lpstr>
      <vt:lpstr>Introduzione</vt:lpstr>
      <vt:lpstr>Il metodo CCM</vt:lpstr>
      <vt:lpstr>Il metodo CCM: Dati di partenza </vt:lpstr>
      <vt:lpstr>Il metodo CCM: Ridimensionamento</vt:lpstr>
      <vt:lpstr>Il metodo CCM: Estrapolazione </vt:lpstr>
      <vt:lpstr>Il metodo CCM: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Binarizzazione iniziale e pulizia morfologica</vt:lpstr>
      <vt:lpstr>Il metodo CCM: Binarizzazione: Stima distanze vene–palmo e stima dei diametri</vt:lpstr>
      <vt:lpstr>Il metodo CCM: Binarizzazione: Stima distanze vene–palmo e stima dei diametri</vt:lpstr>
      <vt:lpstr>Il metodo CCM: Binarizzazione: Stima distanze vene–palmo e stima dei diametri</vt:lpstr>
      <vt:lpstr>Il metodo CCM: Binarizzazione: Stima automatica della soglia iniziale</vt:lpstr>
      <vt:lpstr>Il metodo CCM: Binarizzazione: Stima automatica della soglia iniziale</vt:lpstr>
      <vt:lpstr>Il metodo CCM: Binarizzazione: Stima automatica della soglia iniziale</vt:lpstr>
      <vt:lpstr>Il metodo CCM: Binarizzazione: Binarizzazione finale</vt:lpstr>
      <vt:lpstr>Il metodo CCM: Binarizzazione: Binarizzazione finale</vt:lpstr>
      <vt:lpstr>Il metodo CCM: Isolamento del pattern venoso</vt:lpstr>
      <vt:lpstr>Il metodo CCM: Ispessimento del pattern venoso</vt:lpstr>
      <vt:lpstr>Il metodo CCM: Filtraggio delle componenti connesse: Addestramento di un classificatore binario</vt:lpstr>
      <vt:lpstr>Il metodo CCM: Filtraggio delle componenti connesse: Addestramento di un classificatore binario</vt:lpstr>
      <vt:lpstr>Il metodo CCM: Filtraggio delle componenti connesse: Addestramento di un classificatore binario</vt:lpstr>
      <vt:lpstr>Il metodo CCM: Filtraggio delle componenti connesse: Addestramento di un classificatore binario</vt:lpstr>
      <vt:lpstr>Il metodo CCM: Filtraggio delle componenti connesse: Filtraggio ricorsivo con il classificatore binario</vt:lpstr>
      <vt:lpstr>Il metodo CCM: Affinamento delle vene</vt:lpstr>
      <vt:lpstr>Il metodo CCM: Affinamento delle vene</vt:lpstr>
      <vt:lpstr>Il metodo CCM: Affinamento delle vene</vt:lpstr>
      <vt:lpstr>Il metodo CCM: Affinamento delle vene</vt:lpstr>
      <vt:lpstr>Il metodo CCM: Affinamento delle vene</vt:lpstr>
      <vt:lpstr>Il metodo CCM: Affinamento delle vene</vt:lpstr>
      <vt:lpstr>Il metodo CCM: Affinamento delle vene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Pio Stolfi</cp:lastModifiedBy>
  <cp:revision>71</cp:revision>
  <dcterms:modified xsi:type="dcterms:W3CDTF">2026-01-29T10:39:21Z</dcterms:modified>
</cp:coreProperties>
</file>